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11.04.2019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132856"/>
            <a:ext cx="3960440" cy="230425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У меня тревожный ребенок:</a:t>
            </a:r>
            <a:br>
              <a:rPr lang="ru-RU" dirty="0" smtClean="0"/>
            </a:br>
            <a:r>
              <a:rPr lang="ru-RU" dirty="0" smtClean="0"/>
              <a:t>что делать?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5805264"/>
            <a:ext cx="7772400" cy="698376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ru-RU" dirty="0" smtClean="0"/>
              <a:t>Презентацию подготовила педагог-психолог </a:t>
            </a:r>
          </a:p>
          <a:p>
            <a:pPr algn="r"/>
            <a:r>
              <a:rPr lang="ru-RU" dirty="0" smtClean="0"/>
              <a:t>МОУ «НШДС №1» Мотовилова Олеся Валерьевна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4535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1916832"/>
            <a:ext cx="2556952" cy="187565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Любите ребенка, и вместе с ним вы преодолеете все трудности! 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33468" y="4365104"/>
            <a:ext cx="2377440" cy="49912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Всего доброго!</a:t>
            </a:r>
            <a:endParaRPr lang="ru-RU" dirty="0"/>
          </a:p>
        </p:txBody>
      </p:sp>
      <p:pic>
        <p:nvPicPr>
          <p:cNvPr id="10" name="Рисунок 9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56" r="20356"/>
          <a:stretch>
            <a:fillRect/>
          </a:stretch>
        </p:blipFill>
        <p:spPr>
          <a:xfrm>
            <a:off x="3203848" y="404664"/>
            <a:ext cx="5562600" cy="5638800"/>
          </a:xfrm>
        </p:spPr>
      </p:pic>
    </p:spTree>
    <p:extLst>
      <p:ext uri="{BB962C8B-B14F-4D97-AF65-F5344CB8AC3E}">
        <p14:creationId xmlns:p14="http://schemas.microsoft.com/office/powerpoint/2010/main" val="1822285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778098"/>
          </a:xfrm>
        </p:spPr>
        <p:txBody>
          <a:bodyPr/>
          <a:lstStyle/>
          <a:p>
            <a:pPr algn="ctr"/>
            <a:r>
              <a:rPr lang="ru-RU" dirty="0" smtClean="0"/>
              <a:t>О тревожности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pPr marL="0" indent="457200">
              <a:buNone/>
            </a:pPr>
            <a:r>
              <a:rPr lang="ru-RU" sz="2800" b="1" dirty="0" smtClean="0"/>
              <a:t>Тревожность</a:t>
            </a:r>
            <a:r>
              <a:rPr lang="ru-RU" sz="2800" dirty="0" smtClean="0"/>
              <a:t> </a:t>
            </a:r>
            <a:r>
              <a:rPr lang="ru-RU" dirty="0"/>
              <a:t>– это склонность к излишнему волнению, к восприятию жизненных ситуаций как потенциально опасных или трудных, даже если особых поводов для этого нет. </a:t>
            </a:r>
            <a:endParaRPr lang="ru-RU" dirty="0" smtClean="0"/>
          </a:p>
          <a:p>
            <a:pPr marL="0" indent="457200">
              <a:buNone/>
            </a:pPr>
            <a:r>
              <a:rPr lang="ru-RU" dirty="0" smtClean="0"/>
              <a:t>Тревога </a:t>
            </a:r>
            <a:r>
              <a:rPr lang="ru-RU" dirty="0"/>
              <a:t>отличается от страха: у страха всегда есть объект (например, можно бояться темноты, крови, плохих оценок), а тревога беспредметна – это ощущение беспокойства, не связанное с конкретной опасностью.</a:t>
            </a:r>
          </a:p>
        </p:txBody>
      </p:sp>
    </p:spTree>
    <p:extLst>
      <p:ext uri="{BB962C8B-B14F-4D97-AF65-F5344CB8AC3E}">
        <p14:creationId xmlns:p14="http://schemas.microsoft.com/office/powerpoint/2010/main" val="3930668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pPr marL="0" indent="457200">
              <a:buNone/>
            </a:pPr>
            <a:r>
              <a:rPr lang="ru-RU" dirty="0"/>
              <a:t>Тревожность в той или иной степени свойственна всем людям. Более того, определенный уровень тревожности необходим для успешной деятельности. </a:t>
            </a:r>
            <a:endParaRPr lang="ru-RU" dirty="0" smtClean="0"/>
          </a:p>
          <a:p>
            <a:pPr marL="0" indent="457200">
              <a:buNone/>
            </a:pPr>
            <a:r>
              <a:rPr lang="ru-RU" dirty="0" smtClean="0"/>
              <a:t>Однако </a:t>
            </a:r>
            <a:r>
              <a:rPr lang="ru-RU" dirty="0"/>
              <a:t>излишне высокий уровень тревожности не мобилизует, а дезорганизует, все психические ресурсы уходят на тревогу, и результаты падают. </a:t>
            </a:r>
            <a:endParaRPr lang="ru-RU" dirty="0" smtClean="0"/>
          </a:p>
          <a:p>
            <a:pPr marL="0" indent="457200">
              <a:buNone/>
            </a:pPr>
            <a:r>
              <a:rPr lang="ru-RU" dirty="0" smtClean="0"/>
              <a:t>То </a:t>
            </a:r>
            <a:r>
              <a:rPr lang="ru-RU" dirty="0"/>
              <a:t>же самое происходит и в учении: высокая тревожность приводит к тому, что ребенок хуже справляется с заданиями, делает больше ошибок, работает медленнее.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778098"/>
          </a:xfrm>
        </p:spPr>
        <p:txBody>
          <a:bodyPr/>
          <a:lstStyle/>
          <a:p>
            <a:pPr algn="ctr"/>
            <a:r>
              <a:rPr lang="ru-RU" dirty="0" smtClean="0"/>
              <a:t>О тревожности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6746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57200">
              <a:buNone/>
            </a:pPr>
            <a:r>
              <a:rPr lang="ru-RU" dirty="0"/>
              <a:t>Повышенная школьная тревожность выражается в волнении, повышенном беспокойстве в учебных ситуациях в классе, в ожидании плохого отношения к себе, отрицательной оценки со стороны педагогов, сверстников. Ребенок постоянно чувствует собственную неадекватность, неполноценность. </a:t>
            </a:r>
            <a:endParaRPr lang="ru-RU" dirty="0" smtClean="0"/>
          </a:p>
          <a:p>
            <a:pPr marL="0" indent="457200">
              <a:buNone/>
            </a:pPr>
            <a:r>
              <a:rPr lang="ru-RU" dirty="0" smtClean="0"/>
              <a:t>Для </a:t>
            </a:r>
            <a:r>
              <a:rPr lang="ru-RU" dirty="0"/>
              <a:t>тревожных детей учебный процесс сопряжен с определенным эмоциональным напряжением. Они склонны воспринимать любую ситуацию, связанную с учебой, как опасную. Особую тревогу вызывает у них проверка знаний в любом виде (контрольная работа, диктанты и т.д.). 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7544" y="548680"/>
            <a:ext cx="8229600" cy="77809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sz="3600" b="1" kern="1200" cap="none" spc="5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mtClean="0"/>
              <a:t>О тревожности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8376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1238" y="116632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Как выглядит тревожный ребенок?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478638" y="926717"/>
            <a:ext cx="4038600" cy="4453955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ребенок постоянно крутит что-то в </a:t>
            </a:r>
            <a:r>
              <a:rPr lang="ru-RU" dirty="0" smtClean="0"/>
              <a:t>руках, </a:t>
            </a:r>
          </a:p>
          <a:p>
            <a:r>
              <a:rPr lang="ru-RU" dirty="0" smtClean="0"/>
              <a:t>теребит </a:t>
            </a:r>
            <a:r>
              <a:rPr lang="ru-RU" dirty="0"/>
              <a:t>одежду, волосы, </a:t>
            </a:r>
            <a:endParaRPr lang="ru-RU" dirty="0" smtClean="0"/>
          </a:p>
          <a:p>
            <a:r>
              <a:rPr lang="ru-RU" dirty="0" smtClean="0"/>
              <a:t>потирает руки </a:t>
            </a:r>
          </a:p>
          <a:p>
            <a:r>
              <a:rPr lang="ru-RU" dirty="0" smtClean="0"/>
              <a:t>крутит пальцы </a:t>
            </a:r>
          </a:p>
          <a:p>
            <a:r>
              <a:rPr lang="ru-RU" dirty="0" smtClean="0"/>
              <a:t>сосет </a:t>
            </a:r>
            <a:r>
              <a:rPr lang="ru-RU" dirty="0"/>
              <a:t>пальцы, ручку, </a:t>
            </a:r>
            <a:r>
              <a:rPr lang="ru-RU" dirty="0" smtClean="0"/>
              <a:t>волосы </a:t>
            </a:r>
          </a:p>
          <a:p>
            <a:r>
              <a:rPr lang="ru-RU" dirty="0" smtClean="0"/>
              <a:t>грызет </a:t>
            </a:r>
            <a:r>
              <a:rPr lang="ru-RU" dirty="0"/>
              <a:t>ручки и </a:t>
            </a:r>
            <a:r>
              <a:rPr lang="ru-RU" dirty="0" smtClean="0"/>
              <a:t>карандаши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980728"/>
            <a:ext cx="3533775" cy="4371975"/>
          </a:xfrm>
        </p:spPr>
      </p:pic>
      <p:sp>
        <p:nvSpPr>
          <p:cNvPr id="8" name="TextBox 7"/>
          <p:cNvSpPr txBox="1"/>
          <p:nvPr/>
        </p:nvSpPr>
        <p:spPr>
          <a:xfrm>
            <a:off x="451238" y="5373216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ru-RU" dirty="0" smtClean="0"/>
              <a:t>Такие </a:t>
            </a:r>
            <a:r>
              <a:rPr lang="ru-RU" dirty="0"/>
              <a:t>признаки могут иметь временный характер, если ребенок оказывается в новой ситуации или переживает </a:t>
            </a:r>
            <a:r>
              <a:rPr lang="ru-RU" dirty="0" smtClean="0"/>
              <a:t>стресс</a:t>
            </a:r>
            <a:r>
              <a:rPr lang="ru-RU" dirty="0"/>
              <a:t>. В большинстве случаев через некоторые время эти признаки проходят. </a:t>
            </a:r>
            <a:r>
              <a:rPr lang="ru-RU" dirty="0" smtClean="0"/>
              <a:t>Если </a:t>
            </a:r>
            <a:r>
              <a:rPr lang="ru-RU" dirty="0"/>
              <a:t>же они сохраняются долгое время, это может говорить о высокой тревожности ребенка. </a:t>
            </a:r>
          </a:p>
        </p:txBody>
      </p:sp>
    </p:spTree>
    <p:extLst>
      <p:ext uri="{BB962C8B-B14F-4D97-AF65-F5344CB8AC3E}">
        <p14:creationId xmlns:p14="http://schemas.microsoft.com/office/powerpoint/2010/main" val="450834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457200">
              <a:buNone/>
            </a:pPr>
            <a:r>
              <a:rPr lang="ru-RU" dirty="0"/>
              <a:t>Тревожность связана с мышечным напряжением, поэтому тревожный ребенок часто напряжен, скован, не может расслабиться или, напротив, </a:t>
            </a:r>
            <a:r>
              <a:rPr lang="ru-RU" dirty="0" smtClean="0"/>
              <a:t>повышено </a:t>
            </a:r>
            <a:r>
              <a:rPr lang="ru-RU" dirty="0"/>
              <a:t>суетлив, у него может быть сбивчивая, неровная речь, он может вздрагивать при неожиданных звуках или обращении. Иногда тревожность сопровождается тем, что ребенок легко краснеет, бледнеет или потеет в трудных для него ситуациях. </a:t>
            </a:r>
          </a:p>
          <a:p>
            <a:pPr marL="0" indent="457200">
              <a:buNone/>
            </a:pPr>
            <a:r>
              <a:rPr lang="ru-RU" dirty="0" smtClean="0"/>
              <a:t>Тревожность </a:t>
            </a:r>
            <a:r>
              <a:rPr lang="ru-RU" dirty="0"/>
              <a:t>ярко проявляется в учебной деятельности: такой ребенок теряется, когда к нему обращаются внезапно, постоянно исправляет ответ, причем это может и не вести к существенному улучшению качества работы, часто извиняется, перепроверяет уже сделанное. </a:t>
            </a: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Как выглядит тревожный ребенок?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4201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Характерные черты тревожного ребенка: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648200" y="908720"/>
            <a:ext cx="4038600" cy="5544616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ru-RU" dirty="0" smtClean="0"/>
              <a:t>после </a:t>
            </a:r>
            <a:r>
              <a:rPr lang="ru-RU" dirty="0"/>
              <a:t>нескольких недель болезни ребенок не хочет идти в школу;</a:t>
            </a:r>
          </a:p>
          <a:p>
            <a:pPr>
              <a:lnSpc>
                <a:spcPct val="120000"/>
              </a:lnSpc>
            </a:pPr>
            <a:r>
              <a:rPr lang="ru-RU" dirty="0" smtClean="0"/>
              <a:t>ребенок </a:t>
            </a:r>
            <a:r>
              <a:rPr lang="ru-RU" dirty="0"/>
              <a:t>по несколько раз перечитывает одни и те же книги, смотрит одни и те же фильмы, мультфильмы, отказываясь от всего нового; </a:t>
            </a:r>
          </a:p>
          <a:p>
            <a:pPr>
              <a:lnSpc>
                <a:spcPct val="120000"/>
              </a:lnSpc>
            </a:pPr>
            <a:r>
              <a:rPr lang="ru-RU" dirty="0" smtClean="0"/>
              <a:t>ребенок </a:t>
            </a:r>
            <a:r>
              <a:rPr lang="ru-RU" dirty="0"/>
              <a:t>стремится поддерживать идеальный порядок, например, с маниакальным упорством раскладывает ручки в пенале в определенной последовательности</a:t>
            </a:r>
            <a:r>
              <a:rPr lang="ru-RU" dirty="0" smtClean="0"/>
              <a:t>;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half" idx="1"/>
          </p:nvPr>
        </p:nvSpPr>
        <p:spPr>
          <a:xfrm>
            <a:off x="457200" y="4365104"/>
            <a:ext cx="8147248" cy="2232248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если ребенок легко возбудимый и эмоциональный, он может «заразиться» тревожностью от близких;</a:t>
            </a:r>
          </a:p>
          <a:p>
            <a:r>
              <a:rPr lang="ru-RU" dirty="0"/>
              <a:t>ребенок сильно нервничает во время контрольных, на уроках постоянно переспрашивает, требует подробного объяснения;</a:t>
            </a:r>
          </a:p>
          <a:p>
            <a:r>
              <a:rPr lang="ru-RU" dirty="0"/>
              <a:t>быстро устает, утомляется, тяжело переключается на другую деятельность;</a:t>
            </a:r>
          </a:p>
          <a:p>
            <a:r>
              <a:rPr lang="ru-RU" dirty="0"/>
              <a:t>если не удается сразу выполнить задание, отказывается от его дальнейшего выполнения;</a:t>
            </a:r>
          </a:p>
          <a:p>
            <a:r>
              <a:rPr lang="ru-RU" dirty="0"/>
              <a:t>склонен винить себя во всех неприятностях, случающихся с близкими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819" y="1052736"/>
            <a:ext cx="4356172" cy="3240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812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/>
          <a:lstStyle/>
          <a:p>
            <a:pPr algn="ctr"/>
            <a:r>
              <a:rPr lang="ru-RU" dirty="0" smtClean="0"/>
              <a:t>10 советов родителям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25658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 smtClean="0"/>
              <a:t>1. Создавайте </a:t>
            </a:r>
            <a:r>
              <a:rPr lang="ru-RU" dirty="0"/>
              <a:t>для ребёнка ситуации, в которых он мог бы проявить свои таланты. Устраивайте дома праздники для детей и приглашайте на них одноклассников, а также организуйте совместные с друзьями ребенка выезды на природу, ходите в походы. Здесь, в комфортной для себя обстановке, когда рядом мама и папа, застенчивый ребенок будет чувствовать себя более уверенно и это даст ему возможность изменить мнение приятелей о нем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2. Не </a:t>
            </a:r>
            <a:r>
              <a:rPr lang="ru-RU" dirty="0"/>
              <a:t>торопите ребенка, давайте ему время привыкнуть к новому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3. Не </a:t>
            </a:r>
            <a:r>
              <a:rPr lang="ru-RU" dirty="0"/>
              <a:t>заставляйте ребёнка быть смелым. Поверьте, указания и нотации вряд ли принесут должного результата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4. Не </a:t>
            </a:r>
            <a:r>
              <a:rPr lang="ru-RU" dirty="0"/>
              <a:t>кричите на ребёнка в присутствии других людей, как взрослых, так и детей, это как минимум понизит его самооценку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5. При </a:t>
            </a:r>
            <a:r>
              <a:rPr lang="ru-RU" dirty="0"/>
              <a:t>обращении к тревожному ребёнку, старайтесь установить с ним визуальный контакт, это вселит ему доверия.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3432" y="1124744"/>
            <a:ext cx="4038600" cy="2437884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954"/>
          <a:stretch/>
        </p:blipFill>
        <p:spPr>
          <a:xfrm>
            <a:off x="4788024" y="3717032"/>
            <a:ext cx="4026024" cy="2753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056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23528" y="1124744"/>
            <a:ext cx="4320480" cy="55446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6. Не </a:t>
            </a:r>
            <a:r>
              <a:rPr lang="ru-RU" sz="1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сравнивайте ребенка с другими детьми и не акцентируйте внимание на неудачах. Наоборот, подмечайте все его малейшие достижения и хвалите за успехи. Главная задача - верить в ребенка так сильно и убедительно, чтобы и малыш поверил в себя, "заразившись" вашей верой. Тогда он станет уверенным в себе человеком</a:t>
            </a:r>
            <a:r>
              <a:rPr lang="ru-RU" sz="1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..</a:t>
            </a:r>
          </a:p>
          <a:p>
            <a:pPr marL="0" indent="0">
              <a:buNone/>
            </a:pPr>
            <a:endParaRPr lang="ru-RU" sz="12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indent="0">
              <a:buNone/>
            </a:pPr>
            <a:r>
              <a:rPr lang="ru-RU" sz="1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7. Общаясь </a:t>
            </a:r>
            <a:r>
              <a:rPr lang="ru-RU" sz="1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 ребёнком, не подрывайте авторитет других значимых для него людей. (Например, нельзя говорить ребенку: «Много ваши учителя понимают! Бабушку лучше слушай</a:t>
            </a:r>
            <a:r>
              <a:rPr lang="ru-RU" sz="1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!»).</a:t>
            </a:r>
          </a:p>
          <a:p>
            <a:pPr marL="0" indent="0">
              <a:buNone/>
            </a:pPr>
            <a:endParaRPr lang="ru-RU" sz="12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indent="0">
              <a:buNone/>
            </a:pPr>
            <a:r>
              <a:rPr lang="ru-RU" sz="1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8. Будьте </a:t>
            </a:r>
            <a:r>
              <a:rPr lang="ru-RU" sz="1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последовательны в своих действиях, не запрещайте ребёнку без всяких причин то, что вы разрешали раньше</a:t>
            </a:r>
            <a:r>
              <a:rPr lang="ru-RU" sz="1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L="0" indent="0">
              <a:buNone/>
            </a:pPr>
            <a:endParaRPr lang="ru-RU" sz="12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indent="0">
              <a:buNone/>
            </a:pPr>
            <a:r>
              <a:rPr lang="ru-RU" sz="1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9. Учитывайте </a:t>
            </a:r>
            <a:r>
              <a:rPr lang="ru-RU" sz="1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возможности детей, не требуйте от них того, что они не могут выполнить. Если ребёнку с трудом даётся какой-либо учебный предмет, лучше лишний раз помогите ему и окажите поддержку, а при достижении даже малейших успехов не забудьте похвалить</a:t>
            </a:r>
            <a:r>
              <a:rPr lang="ru-RU" sz="1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L="0" indent="0">
              <a:buNone/>
            </a:pPr>
            <a:endParaRPr lang="ru-RU" sz="12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indent="0">
              <a:buNone/>
            </a:pPr>
            <a:r>
              <a:rPr lang="ru-RU" sz="1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10. Если </a:t>
            </a:r>
            <a:r>
              <a:rPr lang="ru-RU" sz="1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 каким-либо объективным причинам ребёнку трудно учиться, выберите для него кружок по душе, чтобы занятия в нем приносили ему радость и он не чувствовал себя ущемлённым</a:t>
            </a:r>
            <a:r>
              <a:rPr lang="ru-RU" sz="1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ru-RU" sz="12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22" t="8070" r="10015"/>
          <a:stretch/>
        </p:blipFill>
        <p:spPr>
          <a:xfrm>
            <a:off x="5724128" y="980728"/>
            <a:ext cx="2520280" cy="2592288"/>
          </a:xfrm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/>
          <a:lstStyle/>
          <a:p>
            <a:pPr algn="ctr"/>
            <a:r>
              <a:rPr lang="ru-RU" dirty="0" smtClean="0"/>
              <a:t>10 советов родителям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717032"/>
            <a:ext cx="4355435" cy="2896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333961"/>
      </p:ext>
    </p:extLst>
  </p:cSld>
  <p:clrMapOvr>
    <a:masterClrMapping/>
  </p:clrMapOvr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61</TotalTime>
  <Words>904</Words>
  <Application>Microsoft Office PowerPoint</Application>
  <PresentationFormat>Экран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Паркет</vt:lpstr>
      <vt:lpstr>У меня тревожный ребенок: что делать?</vt:lpstr>
      <vt:lpstr>О тревожности</vt:lpstr>
      <vt:lpstr>О тревожности</vt:lpstr>
      <vt:lpstr>Презентация PowerPoint</vt:lpstr>
      <vt:lpstr>Как выглядит тревожный ребенок?</vt:lpstr>
      <vt:lpstr>Как выглядит тревожный ребенок?</vt:lpstr>
      <vt:lpstr>Характерные черты тревожного ребенка:</vt:lpstr>
      <vt:lpstr>10 советов родителям</vt:lpstr>
      <vt:lpstr>10 советов родителям</vt:lpstr>
      <vt:lpstr>Любите ребенка, и вместе с ним вы преодолеете все трудности!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 меня тревожный ребенок: что делать?</dc:title>
  <dc:creator>User</dc:creator>
  <cp:lastModifiedBy>User</cp:lastModifiedBy>
  <cp:revision>7</cp:revision>
  <dcterms:created xsi:type="dcterms:W3CDTF">2019-04-11T06:35:37Z</dcterms:created>
  <dcterms:modified xsi:type="dcterms:W3CDTF">2019-04-11T07:47:08Z</dcterms:modified>
</cp:coreProperties>
</file>