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9949973267230493"/>
          <c:y val="0.11188456288882076"/>
          <c:w val="0.59278421794497915"/>
          <c:h val="0.8540961967684400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учеб. и метод. материалами</c:v>
                </c:pt>
                <c:pt idx="1">
                  <c:v>игровым оборудованием</c:v>
                </c:pt>
                <c:pt idx="2">
                  <c:v>для двигательной активности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51</c:v>
                </c:pt>
                <c:pt idx="1">
                  <c:v>43</c:v>
                </c:pt>
                <c:pt idx="2">
                  <c:v>32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учеб. и метод. материалами</c:v>
                </c:pt>
                <c:pt idx="1">
                  <c:v>игровым оборудованием</c:v>
                </c:pt>
                <c:pt idx="2">
                  <c:v>для двигательной активности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32</c:v>
                </c:pt>
                <c:pt idx="1">
                  <c:v>39</c:v>
                </c:pt>
                <c:pt idx="2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удовлетворены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учеб. и метод. материалами</c:v>
                </c:pt>
                <c:pt idx="1">
                  <c:v>игровым оборудованием</c:v>
                </c:pt>
                <c:pt idx="2">
                  <c:v>для двигательной активности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17</c:v>
                </c:pt>
                <c:pt idx="1">
                  <c:v>18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79953408"/>
        <c:axId val="84168640"/>
        <c:axId val="0"/>
      </c:bar3DChart>
      <c:catAx>
        <c:axId val="79953408"/>
        <c:scaling>
          <c:orientation val="minMax"/>
        </c:scaling>
        <c:delete val="0"/>
        <c:axPos val="l"/>
        <c:majorTickMark val="none"/>
        <c:minorTickMark val="none"/>
        <c:tickLblPos val="nextTo"/>
        <c:crossAx val="84168640"/>
        <c:crosses val="autoZero"/>
        <c:auto val="1"/>
        <c:lblAlgn val="ctr"/>
        <c:lblOffset val="100"/>
        <c:noMultiLvlLbl val="0"/>
      </c:catAx>
      <c:valAx>
        <c:axId val="84168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9953408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доп.услуги</c:v>
                </c:pt>
                <c:pt idx="1">
                  <c:v>для физ.развития</c:v>
                </c:pt>
                <c:pt idx="2">
                  <c:v>комфортность посещения</c:v>
                </c:pt>
                <c:pt idx="3">
                  <c:v>компетентность педагогов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42</c:v>
                </c:pt>
                <c:pt idx="1">
                  <c:v>50</c:v>
                </c:pt>
                <c:pt idx="2">
                  <c:v>71</c:v>
                </c:pt>
                <c:pt idx="3">
                  <c:v>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доп.услуги</c:v>
                </c:pt>
                <c:pt idx="1">
                  <c:v>для физ.развития</c:v>
                </c:pt>
                <c:pt idx="2">
                  <c:v>комфортность посещения</c:v>
                </c:pt>
                <c:pt idx="3">
                  <c:v>компетентность педагогов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39</c:v>
                </c:pt>
                <c:pt idx="1">
                  <c:v>42</c:v>
                </c:pt>
                <c:pt idx="2">
                  <c:v>25</c:v>
                </c:pt>
                <c:pt idx="3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удовлетворены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доп.услуги</c:v>
                </c:pt>
                <c:pt idx="1">
                  <c:v>для физ.развития</c:v>
                </c:pt>
                <c:pt idx="2">
                  <c:v>комфортность посещения</c:v>
                </c:pt>
                <c:pt idx="3">
                  <c:v>компетентность педагогов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</c:v>
                </c:pt>
                <c:pt idx="1">
                  <c:v>8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006400"/>
        <c:axId val="84169216"/>
        <c:axId val="0"/>
      </c:bar3DChart>
      <c:catAx>
        <c:axId val="4006400"/>
        <c:scaling>
          <c:orientation val="minMax"/>
        </c:scaling>
        <c:delete val="0"/>
        <c:axPos val="l"/>
        <c:majorTickMark val="none"/>
        <c:minorTickMark val="none"/>
        <c:tickLblPos val="nextTo"/>
        <c:crossAx val="84169216"/>
        <c:crosses val="autoZero"/>
        <c:auto val="1"/>
        <c:lblAlgn val="ctr"/>
        <c:lblOffset val="100"/>
        <c:noMultiLvlLbl val="0"/>
      </c:catAx>
      <c:valAx>
        <c:axId val="84169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00640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в целом </c:v>
                </c:pt>
                <c:pt idx="1">
                  <c:v>доступность информации</c:v>
                </c:pt>
                <c:pt idx="2">
                  <c:v>готовность к школе</c:v>
                </c:pt>
                <c:pt idx="3">
                  <c:v>заслуга воспитателей</c:v>
                </c:pt>
                <c:pt idx="4">
                  <c:v>приобрел ЗУН</c:v>
                </c:pt>
                <c:pt idx="5">
                  <c:v>с пользой проводит время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58</c:v>
                </c:pt>
                <c:pt idx="1">
                  <c:v>84</c:v>
                </c:pt>
                <c:pt idx="2">
                  <c:v>88</c:v>
                </c:pt>
                <c:pt idx="3">
                  <c:v>86</c:v>
                </c:pt>
                <c:pt idx="4">
                  <c:v>86</c:v>
                </c:pt>
                <c:pt idx="5">
                  <c:v>84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в целом </c:v>
                </c:pt>
                <c:pt idx="1">
                  <c:v>доступность информации</c:v>
                </c:pt>
                <c:pt idx="2">
                  <c:v>готовность к школе</c:v>
                </c:pt>
                <c:pt idx="3">
                  <c:v>заслуга воспитателей</c:v>
                </c:pt>
                <c:pt idx="4">
                  <c:v>приобрел ЗУН</c:v>
                </c:pt>
                <c:pt idx="5">
                  <c:v>с пользой проводит время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28</c:v>
                </c:pt>
                <c:pt idx="1">
                  <c:v>15</c:v>
                </c:pt>
                <c:pt idx="2">
                  <c:v>11</c:v>
                </c:pt>
                <c:pt idx="3">
                  <c:v>15</c:v>
                </c:pt>
                <c:pt idx="4">
                  <c:v>11</c:v>
                </c:pt>
                <c:pt idx="5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удовлетворены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в целом </c:v>
                </c:pt>
                <c:pt idx="1">
                  <c:v>доступность информации</c:v>
                </c:pt>
                <c:pt idx="2">
                  <c:v>готовность к школе</c:v>
                </c:pt>
                <c:pt idx="3">
                  <c:v>заслуга воспитателей</c:v>
                </c:pt>
                <c:pt idx="4">
                  <c:v>приобрел ЗУН</c:v>
                </c:pt>
                <c:pt idx="5">
                  <c:v>с пользой проводит время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3021952"/>
        <c:axId val="87959808"/>
        <c:axId val="0"/>
      </c:bar3DChart>
      <c:catAx>
        <c:axId val="33021952"/>
        <c:scaling>
          <c:orientation val="minMax"/>
        </c:scaling>
        <c:delete val="0"/>
        <c:axPos val="l"/>
        <c:majorTickMark val="none"/>
        <c:minorTickMark val="none"/>
        <c:tickLblPos val="nextTo"/>
        <c:crossAx val="87959808"/>
        <c:crosses val="autoZero"/>
        <c:auto val="1"/>
        <c:lblAlgn val="ctr"/>
        <c:lblOffset val="100"/>
        <c:noMultiLvlLbl val="0"/>
      </c:catAx>
      <c:valAx>
        <c:axId val="87959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3302195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да - 62%</c:v>
                </c:pt>
                <c:pt idx="1">
                  <c:v>нет - 38%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стенде в группе-84%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Источники информации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сайте д/с-37%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Источники информации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родителей-14%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Источники информации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 админист. д/с-19%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Источники информации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719360"/>
        <c:axId val="87963840"/>
        <c:axId val="0"/>
      </c:bar3DChart>
      <c:catAx>
        <c:axId val="32719360"/>
        <c:scaling>
          <c:orientation val="minMax"/>
        </c:scaling>
        <c:delete val="0"/>
        <c:axPos val="b"/>
        <c:majorTickMark val="out"/>
        <c:minorTickMark val="none"/>
        <c:tickLblPos val="nextTo"/>
        <c:crossAx val="87963840"/>
        <c:crosses val="autoZero"/>
        <c:auto val="1"/>
        <c:lblAlgn val="ctr"/>
        <c:lblOffset val="100"/>
        <c:noMultiLvlLbl val="0"/>
      </c:catAx>
      <c:valAx>
        <c:axId val="8796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7193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Полностью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Режим работы</c:v>
                </c:pt>
                <c:pt idx="1">
                  <c:v>Качество присмотра и ухода</c:v>
                </c:pt>
                <c:pt idx="2">
                  <c:v>Качество безопасности</c:v>
                </c:pt>
                <c:pt idx="3">
                  <c:v>Качество мед.обслуживания</c:v>
                </c:pt>
                <c:pt idx="4">
                  <c:v>Качество питания</c:v>
                </c:pt>
                <c:pt idx="5">
                  <c:v>Размер род.платы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92</c:v>
                </c:pt>
                <c:pt idx="1">
                  <c:v>83</c:v>
                </c:pt>
                <c:pt idx="2">
                  <c:v>75</c:v>
                </c:pt>
                <c:pt idx="3">
                  <c:v>62</c:v>
                </c:pt>
                <c:pt idx="4">
                  <c:v>57</c:v>
                </c:pt>
                <c:pt idx="5">
                  <c:v>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Частично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Режим работы</c:v>
                </c:pt>
                <c:pt idx="1">
                  <c:v>Качество присмотра и ухода</c:v>
                </c:pt>
                <c:pt idx="2">
                  <c:v>Качество безопасности</c:v>
                </c:pt>
                <c:pt idx="3">
                  <c:v>Качество мед.обслуживания</c:v>
                </c:pt>
                <c:pt idx="4">
                  <c:v>Качество питания</c:v>
                </c:pt>
                <c:pt idx="5">
                  <c:v>Размер род.платы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8</c:v>
                </c:pt>
                <c:pt idx="1">
                  <c:v>17</c:v>
                </c:pt>
                <c:pt idx="2">
                  <c:v>22</c:v>
                </c:pt>
                <c:pt idx="3">
                  <c:v>31</c:v>
                </c:pt>
                <c:pt idx="4">
                  <c:v>38</c:v>
                </c:pt>
                <c:pt idx="5">
                  <c:v>32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удовлетворяет</c:v>
                </c:pt>
              </c:strCache>
            </c:strRef>
          </c:tx>
          <c:invertIfNegative val="0"/>
          <c:cat>
            <c:strRef>
              <c:f>Лист1!$A$2:$A$7</c:f>
              <c:strCache>
                <c:ptCount val="6"/>
                <c:pt idx="0">
                  <c:v>Режим работы</c:v>
                </c:pt>
                <c:pt idx="1">
                  <c:v>Качество присмотра и ухода</c:v>
                </c:pt>
                <c:pt idx="2">
                  <c:v>Качество безопасности</c:v>
                </c:pt>
                <c:pt idx="3">
                  <c:v>Качество мед.обслуживания</c:v>
                </c:pt>
                <c:pt idx="4">
                  <c:v>Качество питания</c:v>
                </c:pt>
                <c:pt idx="5">
                  <c:v>Размер род.платы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6</c:v>
                </c:pt>
                <c:pt idx="5">
                  <c:v>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2719872"/>
        <c:axId val="77742656"/>
        <c:axId val="0"/>
      </c:bar3DChart>
      <c:catAx>
        <c:axId val="32719872"/>
        <c:scaling>
          <c:orientation val="minMax"/>
        </c:scaling>
        <c:delete val="0"/>
        <c:axPos val="l"/>
        <c:majorTickMark val="none"/>
        <c:minorTickMark val="none"/>
        <c:tickLblPos val="nextTo"/>
        <c:crossAx val="77742656"/>
        <c:crosses val="autoZero"/>
        <c:auto val="1"/>
        <c:lblAlgn val="ctr"/>
        <c:lblOffset val="100"/>
        <c:noMultiLvlLbl val="0"/>
      </c:catAx>
      <c:valAx>
        <c:axId val="777426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327198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Участие в деятельности д/с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 - 47%</c:v>
                </c:pt>
                <c:pt idx="1">
                  <c:v>Частично - 53%</c:v>
                </c:pt>
                <c:pt idx="2">
                  <c:v>Нет - 0%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</c:v>
                </c:pt>
                <c:pt idx="1">
                  <c:v>53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Воспитателям</c:v>
                </c:pt>
                <c:pt idx="1">
                  <c:v>Администрации</c:v>
                </c:pt>
                <c:pt idx="2">
                  <c:v>В другие органы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</c:v>
                </c:pt>
                <c:pt idx="1">
                  <c:v>18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Воспитателям</c:v>
                </c:pt>
                <c:pt idx="1">
                  <c:v>Администрации</c:v>
                </c:pt>
                <c:pt idx="2">
                  <c:v>В другие органы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77</c:v>
                </c:pt>
                <c:pt idx="1">
                  <c:v>81</c:v>
                </c:pt>
                <c:pt idx="2">
                  <c:v>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34445312"/>
        <c:axId val="87971456"/>
        <c:axId val="0"/>
      </c:bar3DChart>
      <c:catAx>
        <c:axId val="34445312"/>
        <c:scaling>
          <c:orientation val="minMax"/>
        </c:scaling>
        <c:delete val="0"/>
        <c:axPos val="b"/>
        <c:majorTickMark val="none"/>
        <c:minorTickMark val="none"/>
        <c:tickLblPos val="nextTo"/>
        <c:crossAx val="87971456"/>
        <c:crosses val="autoZero"/>
        <c:auto val="1"/>
        <c:lblAlgn val="ctr"/>
        <c:lblOffset val="100"/>
        <c:noMultiLvlLbl val="0"/>
      </c:catAx>
      <c:valAx>
        <c:axId val="87971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344453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Удовлетворены</c:v>
                </c:pt>
              </c:strCache>
            </c:strRef>
          </c:tx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Не удовлетворены</c:v>
                </c:pt>
                <c:pt idx="1">
                  <c:v>Частично</c:v>
                </c:pt>
                <c:pt idx="2">
                  <c:v>Полностью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30</c:v>
                </c:pt>
                <c:pt idx="2">
                  <c:v>66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D15D5-5ED5-47B6-9D2B-EC74FEA0C57A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1AFDD-3F46-4FD4-AFC5-DC8A008D28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7006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30D86-2CC5-4A97-B8A1-9075A5BF9C09}" type="datetimeFigureOut">
              <a:rPr lang="ru-RU" smtClean="0"/>
              <a:t>16.11.2016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DE2AB-B311-4028-838D-D837CEE19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486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E2AB-B311-4028-838D-D837CEE1936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FDE2AB-B311-4028-838D-D837CEE19363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309634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 удовлетворенности родителей качеством и доступностью предоставления дошкольного образования в МОУ «НШДС №1» в </a:t>
            </a:r>
            <a:r>
              <a:rPr lang="ru-RU" dirty="0" smtClean="0"/>
              <a:t>2015-2016 </a:t>
            </a:r>
            <a:r>
              <a:rPr lang="ru-RU" dirty="0" err="1" smtClean="0"/>
              <a:t>уч.году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ru-RU" dirty="0" smtClean="0"/>
              <a:t>Сводные результаты анкетирования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Удовлетворенность деятельностью </a:t>
            </a:r>
            <a:br>
              <a:rPr lang="ru-RU" dirty="0" smtClean="0"/>
            </a:br>
            <a:r>
              <a:rPr lang="ru-RU" dirty="0" smtClean="0"/>
              <a:t>МОУ «НШДС №1»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830467"/>
              </p:ext>
            </p:extLst>
          </p:nvPr>
        </p:nvGraphicFramePr>
        <p:xfrm>
          <a:off x="457200" y="1340768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1. Как вы оцениваете оснащенность </a:t>
            </a:r>
            <a:r>
              <a:rPr lang="ru-RU" sz="3200" dirty="0" err="1" smtClean="0"/>
              <a:t>д</a:t>
            </a:r>
            <a:r>
              <a:rPr lang="ru-RU" sz="3200" dirty="0" smtClean="0"/>
              <a:t>/с(группы) для осуществления ДО детей</a:t>
            </a:r>
            <a:r>
              <a:rPr lang="en-US" sz="3200" dirty="0" smtClean="0"/>
              <a:t>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104102"/>
              </p:ext>
            </p:extLst>
          </p:nvPr>
        </p:nvGraphicFramePr>
        <p:xfrm>
          <a:off x="467544" y="1484784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2</a:t>
            </a:r>
            <a:r>
              <a:rPr lang="ru-RU" sz="3200" dirty="0" smtClean="0"/>
              <a:t>. Как вы оцениваете условия, созданные в </a:t>
            </a:r>
            <a:r>
              <a:rPr lang="ru-RU" sz="3200" dirty="0" err="1" smtClean="0"/>
              <a:t>д</a:t>
            </a:r>
            <a:r>
              <a:rPr lang="ru-RU" sz="3200" dirty="0" smtClean="0"/>
              <a:t>/с(группе) для осуществления ДО детей</a:t>
            </a:r>
            <a:r>
              <a:rPr lang="en-US" sz="3200" dirty="0" smtClean="0"/>
              <a:t>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060985"/>
              </p:ext>
            </p:extLst>
          </p:nvPr>
        </p:nvGraphicFramePr>
        <p:xfrm>
          <a:off x="457200" y="1412776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3. Как вы оцениваете результат деятельности </a:t>
            </a:r>
            <a:r>
              <a:rPr lang="ru-RU" sz="3200" dirty="0" err="1" smtClean="0"/>
              <a:t>д</a:t>
            </a:r>
            <a:r>
              <a:rPr lang="ru-RU" sz="3200" dirty="0" smtClean="0"/>
              <a:t>/с по осуществлению ДО детей</a:t>
            </a:r>
            <a:r>
              <a:rPr lang="en-US" sz="3200" dirty="0" smtClean="0"/>
              <a:t>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2903999"/>
              </p:ext>
            </p:extLst>
          </p:nvPr>
        </p:nvGraphicFramePr>
        <p:xfrm>
          <a:off x="457200" y="1268760"/>
          <a:ext cx="82296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4.Считаете ли вы необходимым прибегать к доп.услугам для своего ребёнка, кроме </a:t>
            </a:r>
            <a:r>
              <a:rPr lang="ru-RU" sz="3200" dirty="0" err="1" smtClean="0"/>
              <a:t>д</a:t>
            </a:r>
            <a:r>
              <a:rPr lang="ru-RU" sz="3200" dirty="0" smtClean="0"/>
              <a:t>/с</a:t>
            </a:r>
            <a:r>
              <a:rPr lang="en-US" sz="3200" dirty="0" smtClean="0"/>
              <a:t>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8156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5. Каким образом вы получаете информацию о жизни ребёнка в группе и деятельности </a:t>
            </a:r>
            <a:r>
              <a:rPr lang="ru-RU" sz="3200" dirty="0" err="1" smtClean="0"/>
              <a:t>д</a:t>
            </a:r>
            <a:r>
              <a:rPr lang="ru-RU" sz="3200" dirty="0" smtClean="0"/>
              <a:t>/с </a:t>
            </a:r>
            <a:r>
              <a:rPr lang="en-US" sz="3200" dirty="0" smtClean="0"/>
              <a:t>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000105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6. Насколько вас удовлетворяет: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000266"/>
              </p:ext>
            </p:extLst>
          </p:nvPr>
        </p:nvGraphicFramePr>
        <p:xfrm>
          <a:off x="179512" y="1268760"/>
          <a:ext cx="8784976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7. Считаете ли Вы себя полноправным участником образовательных отношений</a:t>
            </a:r>
            <a:r>
              <a:rPr lang="en-US" sz="3200" dirty="0" smtClean="0"/>
              <a:t>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581303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smtClean="0"/>
              <a:t>8.Наличие обращений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020437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122</Words>
  <Application>Microsoft Office PowerPoint</Application>
  <PresentationFormat>Экран (4:3)</PresentationFormat>
  <Paragraphs>15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Оценка удовлетворенности родителей качеством и доступностью предоставления дошкольного образования в МОУ «НШДС №1» в 2015-2016 уч.году</vt:lpstr>
      <vt:lpstr>1. Как вы оцениваете оснащенность д/с(группы) для осуществления ДО детей?</vt:lpstr>
      <vt:lpstr>2. Как вы оцениваете условия, созданные в д/с(группе) для осуществления ДО детей?</vt:lpstr>
      <vt:lpstr>3. Как вы оцениваете результат деятельности д/с по осуществлению ДО детей?</vt:lpstr>
      <vt:lpstr>4.Считаете ли вы необходимым прибегать к доп.услугам для своего ребёнка, кроме д/с?</vt:lpstr>
      <vt:lpstr>5. Каким образом вы получаете информацию о жизни ребёнка в группе и деятельности д/с ?</vt:lpstr>
      <vt:lpstr>6. Насколько вас удовлетворяет:</vt:lpstr>
      <vt:lpstr>7. Считаете ли Вы себя полноправным участником образовательных отношений?</vt:lpstr>
      <vt:lpstr>8.Наличие обращений</vt:lpstr>
      <vt:lpstr>Удовлетворенность деятельностью  МОУ «НШДС №1»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удовлетворенности родителей качеством и доступностью предоставления дошкольного образования в МОУ «НШДС №1» в 2014-2015 уч.году</dc:title>
  <dc:creator>user</dc:creator>
  <cp:lastModifiedBy>НШДС</cp:lastModifiedBy>
  <cp:revision>22</cp:revision>
  <dcterms:created xsi:type="dcterms:W3CDTF">2015-11-09T21:36:50Z</dcterms:created>
  <dcterms:modified xsi:type="dcterms:W3CDTF">2016-11-16T14:34:06Z</dcterms:modified>
</cp:coreProperties>
</file>